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34"/>
  </p:notesMasterIdLst>
  <p:sldIdLst>
    <p:sldId id="256" r:id="rId4"/>
    <p:sldId id="260" r:id="rId5"/>
    <p:sldId id="258" r:id="rId6"/>
    <p:sldId id="257" r:id="rId7"/>
    <p:sldId id="259" r:id="rId8"/>
    <p:sldId id="265" r:id="rId9"/>
    <p:sldId id="264" r:id="rId10"/>
    <p:sldId id="266" r:id="rId11"/>
    <p:sldId id="267" r:id="rId12"/>
    <p:sldId id="271" r:id="rId13"/>
    <p:sldId id="272" r:id="rId14"/>
    <p:sldId id="278" r:id="rId15"/>
    <p:sldId id="285" r:id="rId16"/>
    <p:sldId id="286" r:id="rId17"/>
    <p:sldId id="277" r:id="rId18"/>
    <p:sldId id="274" r:id="rId19"/>
    <p:sldId id="273" r:id="rId20"/>
    <p:sldId id="276" r:id="rId21"/>
    <p:sldId id="279" r:id="rId22"/>
    <p:sldId id="280" r:id="rId23"/>
    <p:sldId id="281" r:id="rId24"/>
    <p:sldId id="282" r:id="rId25"/>
    <p:sldId id="283" r:id="rId26"/>
    <p:sldId id="284" r:id="rId27"/>
    <p:sldId id="287" r:id="rId28"/>
    <p:sldId id="269" r:id="rId29"/>
    <p:sldId id="270" r:id="rId30"/>
    <p:sldId id="262" r:id="rId31"/>
    <p:sldId id="263" r:id="rId32"/>
    <p:sldId id="26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86417" autoAdjust="0"/>
  </p:normalViewPr>
  <p:slideViewPr>
    <p:cSldViewPr snapToGrid="0">
      <p:cViewPr varScale="1">
        <p:scale>
          <a:sx n="94" d="100"/>
          <a:sy n="94" d="100"/>
        </p:scale>
        <p:origin x="208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66776-2DFC-44EF-A3DD-B24D647987C4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7CB3D-7997-45C0-9B5F-A8BBCA0D2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754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app registration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7CB3D-7997-45C0-9B5F-A8BBCA0D239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889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app registration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7CB3D-7997-45C0-9B5F-A8BBCA0D239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995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app registration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7CB3D-7997-45C0-9B5F-A8BBCA0D239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887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urniture, curtain, lit, dark&#10;&#10;Description automatically generated">
            <a:extLst>
              <a:ext uri="{FF2B5EF4-FFF2-40B4-BE49-F238E27FC236}">
                <a16:creationId xmlns:a16="http://schemas.microsoft.com/office/drawing/2014/main" id="{08F41F8B-F45C-0143-DBFB-8291CFE6A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922"/>
            <a:ext cx="12192000" cy="6573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08B2AB-1AF2-C3EC-A0DA-7900482B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2"/>
            <a:ext cx="9144000" cy="2306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C045E-7E31-838B-3E84-BF7CAB2CB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90281"/>
            <a:ext cx="9144000" cy="14202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0E09F665-1CDC-0B16-708D-E8AD544B3F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437" y="0"/>
            <a:ext cx="2394563" cy="1371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C6F0CE-A001-978A-D698-EB6C97BB9B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153" y="2310319"/>
            <a:ext cx="10583694" cy="734379"/>
          </a:xfrm>
          <a:prstGeom prst="rect">
            <a:avLst/>
          </a:prstGeom>
        </p:spPr>
      </p:pic>
      <p:pic>
        <p:nvPicPr>
          <p:cNvPr id="9" name="Picture 8" descr="Patch My PC&#10;&#10;Description automatically generated">
            <a:extLst>
              <a:ext uri="{FF2B5EF4-FFF2-40B4-BE49-F238E27FC236}">
                <a16:creationId xmlns:a16="http://schemas.microsoft.com/office/drawing/2014/main" id="{4BD22D82-402F-6970-2ECD-D1C210EC6F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4604" y="5159829"/>
            <a:ext cx="2130071" cy="154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3" name="Picture 2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91CD3819-7A9B-F720-70A3-7B872324A2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3096-6483-1CC6-4263-E4B2B2BA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DBF5-0D97-AF7D-8580-655BDCEA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BF5-B720-F392-649B-33EED098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871BDB1C-D88C-7CC2-5D66-47039F153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FD4377E8-3ADD-0761-D9FD-6ECE3AC6B3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4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D4F0-46DF-66A6-26A5-6711090C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14DA3-16F3-B40E-F37B-43106F3CF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3AD4-4C10-E69E-AE5E-B65F2FA78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BEAC8699-2117-4549-6791-6D861DDB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BCE0FEA-9E41-7403-4145-D26AF4DB3F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2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ve the Dat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48F13E26-BB6A-2E5C-467C-A6108F26EC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8" y="0"/>
            <a:ext cx="11083844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72AC3D-8D22-4BAC-9CF2-F632CE7B02B7}"/>
              </a:ext>
            </a:extLst>
          </p:cNvPr>
          <p:cNvSpPr txBox="1"/>
          <p:nvPr userDrawn="1"/>
        </p:nvSpPr>
        <p:spPr>
          <a:xfrm>
            <a:off x="2490569" y="4896373"/>
            <a:ext cx="292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29 Oct – 1 Nov,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0CFB5-AC88-4715-B062-536A9CDF734E}"/>
              </a:ext>
            </a:extLst>
          </p:cNvPr>
          <p:cNvSpPr txBox="1"/>
          <p:nvPr userDrawn="1"/>
        </p:nvSpPr>
        <p:spPr>
          <a:xfrm>
            <a:off x="6814658" y="4896373"/>
            <a:ext cx="284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5-9 May, 2024</a:t>
            </a:r>
          </a:p>
        </p:txBody>
      </p:sp>
      <p:pic>
        <p:nvPicPr>
          <p:cNvPr id="7" name="Picture 6" descr="A sign with palm trees and a building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51ED804-76A9-B63A-770C-A584CE6BCD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1208" y="2039768"/>
            <a:ext cx="2981763" cy="2981763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CE8F994-3F43-B6B2-27DC-2BA65CDAD3E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49031" y="2039767"/>
            <a:ext cx="2973203" cy="2981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28A95-6D43-E388-3D4E-E5117E2A09F8}"/>
              </a:ext>
            </a:extLst>
          </p:cNvPr>
          <p:cNvSpPr txBox="1"/>
          <p:nvPr userDrawn="1"/>
        </p:nvSpPr>
        <p:spPr>
          <a:xfrm>
            <a:off x="2519931" y="5125179"/>
            <a:ext cx="292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29 Oct – 1 Nov,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11CDB-CD01-841A-69AB-B3D3A5872802}"/>
              </a:ext>
            </a:extLst>
          </p:cNvPr>
          <p:cNvSpPr txBox="1"/>
          <p:nvPr userDrawn="1"/>
        </p:nvSpPr>
        <p:spPr>
          <a:xfrm>
            <a:off x="6859483" y="5125179"/>
            <a:ext cx="2841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5-9 May, 2024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99D8C-C70E-FE1E-2A0F-D2D47884EE8D}"/>
              </a:ext>
            </a:extLst>
          </p:cNvPr>
          <p:cNvSpPr/>
          <p:nvPr userDrawn="1"/>
        </p:nvSpPr>
        <p:spPr>
          <a:xfrm>
            <a:off x="3183119" y="230806"/>
            <a:ext cx="582576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the Dates</a:t>
            </a:r>
          </a:p>
        </p:txBody>
      </p:sp>
    </p:spTree>
    <p:extLst>
      <p:ext uri="{BB962C8B-B14F-4D97-AF65-F5344CB8AC3E}">
        <p14:creationId xmlns:p14="http://schemas.microsoft.com/office/powerpoint/2010/main" val="1126592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55A89AA2-2C7D-F3B0-F912-82400D8189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8" y="0"/>
            <a:ext cx="11083844" cy="6858000"/>
          </a:xfrm>
          <a:prstGeom prst="rect">
            <a:avLst/>
          </a:prstGeom>
        </p:spPr>
      </p:pic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06" y="1955345"/>
            <a:ext cx="3702232" cy="21206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141027-F066-B9AE-93FD-9C9448960CDB}"/>
              </a:ext>
            </a:extLst>
          </p:cNvPr>
          <p:cNvSpPr/>
          <p:nvPr userDrawn="1"/>
        </p:nvSpPr>
        <p:spPr>
          <a:xfrm>
            <a:off x="3177604" y="454155"/>
            <a:ext cx="5836791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Extended Q&amp;A</a:t>
            </a:r>
          </a:p>
        </p:txBody>
      </p:sp>
      <p:pic>
        <p:nvPicPr>
          <p:cNvPr id="11" name="Picture 10" descr="Patch My PC">
            <a:extLst>
              <a:ext uri="{FF2B5EF4-FFF2-40B4-BE49-F238E27FC236}">
                <a16:creationId xmlns:a16="http://schemas.microsoft.com/office/drawing/2014/main" id="{F837D305-2B1E-D93E-4951-99C287BF88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0" y="4855464"/>
            <a:ext cx="2517396" cy="1828800"/>
          </a:xfrm>
          <a:prstGeom prst="rect">
            <a:avLst/>
          </a:prstGeom>
        </p:spPr>
      </p:pic>
      <p:pic>
        <p:nvPicPr>
          <p:cNvPr id="13" name="Picture 12" descr="Adaptiva">
            <a:extLst>
              <a:ext uri="{FF2B5EF4-FFF2-40B4-BE49-F238E27FC236}">
                <a16:creationId xmlns:a16="http://schemas.microsoft.com/office/drawing/2014/main" id="{A777C97A-20FD-B88A-2F54-E9D359B26EF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15" y="5291519"/>
            <a:ext cx="1568545" cy="365760"/>
          </a:xfrm>
          <a:prstGeom prst="rect">
            <a:avLst/>
          </a:prstGeom>
        </p:spPr>
      </p:pic>
      <p:pic>
        <p:nvPicPr>
          <p:cNvPr id="17" name="Graphic 16" descr="2Pint Software">
            <a:extLst>
              <a:ext uri="{FF2B5EF4-FFF2-40B4-BE49-F238E27FC236}">
                <a16:creationId xmlns:a16="http://schemas.microsoft.com/office/drawing/2014/main" id="{67F8DDDD-DFAE-B059-F17D-48D5058DC49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5656" y="5325038"/>
            <a:ext cx="1194868" cy="298717"/>
          </a:xfrm>
          <a:prstGeom prst="rect">
            <a:avLst/>
          </a:prstGeom>
        </p:spPr>
      </p:pic>
      <p:pic>
        <p:nvPicPr>
          <p:cNvPr id="19" name="Picture 18" descr="Microsoft">
            <a:extLst>
              <a:ext uri="{FF2B5EF4-FFF2-40B4-BE49-F238E27FC236}">
                <a16:creationId xmlns:a16="http://schemas.microsoft.com/office/drawing/2014/main" id="{F1B0E5FC-C842-2CF5-F268-35CF4E989D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20" y="4956590"/>
            <a:ext cx="2310575" cy="1035615"/>
          </a:xfrm>
          <a:prstGeom prst="rect">
            <a:avLst/>
          </a:prstGeom>
        </p:spPr>
      </p:pic>
      <p:pic>
        <p:nvPicPr>
          <p:cNvPr id="25" name="Picture 24" descr="A picture containing logo&#10;&#10;Description automatically generated">
            <a:extLst>
              <a:ext uri="{FF2B5EF4-FFF2-40B4-BE49-F238E27FC236}">
                <a16:creationId xmlns:a16="http://schemas.microsoft.com/office/drawing/2014/main" id="{79929C4D-B2BA-AF03-83C3-8650953C41F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845" y="6103313"/>
            <a:ext cx="1658985" cy="402336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C704308-21F2-44A4-74D7-54F415FC6F3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06" y="6178426"/>
            <a:ext cx="1263474" cy="222709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E4A1A8A-4BE9-B4FC-2B2B-E40F607BCD0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738" y="6023901"/>
            <a:ext cx="531761" cy="531761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FAC9FF6-3344-53B0-ED7E-28F6FA59D0B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491" y="5172921"/>
            <a:ext cx="2073349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light in the dark&#10;&#10;Description automatically generated with low confidence">
            <a:extLst>
              <a:ext uri="{FF2B5EF4-FFF2-40B4-BE49-F238E27FC236}">
                <a16:creationId xmlns:a16="http://schemas.microsoft.com/office/drawing/2014/main" id="{E490237C-99B3-4664-7462-6C4BF3FC73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627"/>
            <a:ext cx="12192000" cy="5612369"/>
          </a:xfrm>
          <a:prstGeom prst="rect">
            <a:avLst/>
          </a:prstGeom>
        </p:spPr>
      </p:pic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F2FDBB-FB45-8FD2-5F71-DB342D5975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6859" y="1581880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765F7A9-F279-484D-0F3B-4BB46B514D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14594" y="1579653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FE98B-7FAF-CBE0-DE78-7629C4DAC585}"/>
              </a:ext>
            </a:extLst>
          </p:cNvPr>
          <p:cNvSpPr/>
          <p:nvPr userDrawn="1"/>
        </p:nvSpPr>
        <p:spPr>
          <a:xfrm>
            <a:off x="4293904" y="195263"/>
            <a:ext cx="360419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Speakers</a:t>
            </a:r>
          </a:p>
        </p:txBody>
      </p:sp>
      <p:pic>
        <p:nvPicPr>
          <p:cNvPr id="11" name="Graphic 10" descr="Radio microphone with solid fill">
            <a:extLst>
              <a:ext uri="{FF2B5EF4-FFF2-40B4-BE49-F238E27FC236}">
                <a16:creationId xmlns:a16="http://schemas.microsoft.com/office/drawing/2014/main" id="{081F717A-90EF-F96A-D83B-54E6307A31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9804" y="338227"/>
            <a:ext cx="914400" cy="9144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8946D3-04F0-0641-9424-10E785AD73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693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E852539-A3B0-BF16-FE8E-4CC8EFF8AC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8867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Name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8B8F0D3-A682-04D8-7E0B-F26D56163F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9693" y="5303520"/>
            <a:ext cx="4572000" cy="91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contact info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3D27F1E-071E-F20C-9FA4-6FF3260A1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0307" y="5303520"/>
            <a:ext cx="45720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contact info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25C257A-1E0B-90CB-FDAB-F164B5FB8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9693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info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28274B-3D73-8DB7-57F5-8758A57615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0350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info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3E2B6C-976C-B840-C89F-B4F3065660F9}"/>
              </a:ext>
            </a:extLst>
          </p:cNvPr>
          <p:cNvSpPr/>
          <p:nvPr userDrawn="1"/>
        </p:nvSpPr>
        <p:spPr>
          <a:xfrm>
            <a:off x="2286669" y="6401767"/>
            <a:ext cx="7618661" cy="25938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Can’t see our slides? Can’t hear? Need to repeat the question? Call us out!</a:t>
            </a:r>
          </a:p>
        </p:txBody>
      </p:sp>
    </p:spTree>
    <p:extLst>
      <p:ext uri="{BB962C8B-B14F-4D97-AF65-F5344CB8AC3E}">
        <p14:creationId xmlns:p14="http://schemas.microsoft.com/office/powerpoint/2010/main" val="253893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10" name="Picture 9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72D0BEF5-391D-B1DB-EA26-EB0B2AE1A1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tove&#10;&#10;Description automatically generated">
            <a:extLst>
              <a:ext uri="{FF2B5EF4-FFF2-40B4-BE49-F238E27FC236}">
                <a16:creationId xmlns:a16="http://schemas.microsoft.com/office/drawing/2014/main" id="{57BE92C4-FAA5-2D31-F680-4157A38FAA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04"/>
            <a:ext cx="12192000" cy="63471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8" name="Picture 7" descr="A picture containing furniture, curtain&#10;&#10;Description automatically generated">
            <a:extLst>
              <a:ext uri="{FF2B5EF4-FFF2-40B4-BE49-F238E27FC236}">
                <a16:creationId xmlns:a16="http://schemas.microsoft.com/office/drawing/2014/main" id="{3AC1A3A1-7EDB-D367-2230-49C5F099A5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79" y="0"/>
            <a:ext cx="9607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9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5110E348-D1E5-9CDA-595A-F6384884F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9" y="0"/>
            <a:ext cx="1100232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408" y="1700011"/>
            <a:ext cx="793304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4408" y="4579736"/>
            <a:ext cx="793304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F6BDD6-65D1-E9C5-ACC8-28AEF699CDAA}"/>
              </a:ext>
            </a:extLst>
          </p:cNvPr>
          <p:cNvSpPr/>
          <p:nvPr userDrawn="1"/>
        </p:nvSpPr>
        <p:spPr>
          <a:xfrm>
            <a:off x="1173627" y="2090755"/>
            <a:ext cx="1661993" cy="3376886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9600" b="1" u="none" cap="none" spc="0" baseline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278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CA98-158E-037A-C94E-E38DC534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ACDB-B0A5-F82A-E06F-F66C4B0C2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707E-1F23-C8BE-85CC-91A13D768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2A1EA3AB-2287-A909-3F79-BFFF9117BF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04620A-8B56-621C-CE78-C55792A93B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2A8CA218-DE68-3044-6BDB-9FB17BCF39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3FC6-9D49-7EE7-65B3-940E5980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D4CF-A6B7-AD69-E2EF-D5CF1E53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5787"/>
            <a:ext cx="5157787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C1A2-5CFB-9DDA-598C-3D6E4DB53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91448"/>
            <a:ext cx="5157787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FFAF-6DE1-D7D2-9D0C-7DA4C9320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5787"/>
            <a:ext cx="5183188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BCB2A-881F-6F25-A415-DE218744A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1448"/>
            <a:ext cx="5183188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MS Logo">
            <a:extLst>
              <a:ext uri="{FF2B5EF4-FFF2-40B4-BE49-F238E27FC236}">
                <a16:creationId xmlns:a16="http://schemas.microsoft.com/office/drawing/2014/main" id="{A3D86560-F6A7-2176-B497-5661E33D25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359E03-5C70-33E3-CD0F-EA5EAB227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8" name="Picture 7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C88F1D33-ECBC-EB1F-4B61-92090494B52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8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9ACD-72B3-1EDF-3267-2C3F86B8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E1CD3F-6E26-737A-C882-D9F7FE0E9F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4" name="Picture 3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A26E6CD-9A83-BF2B-8D84-D95DCB337E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6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5651-282E-586C-B06B-5DB5D994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13A01-90A4-D2D1-24E8-69DD5F534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787"/>
            <a:ext cx="10515600" cy="4669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12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1" r:id="rId5"/>
    <p:sldLayoutId id="214748365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63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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wershellgallery.com/packages/MSAL.PS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B669-2341-DF39-C682-5CB469879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POWERSHELL + MSAL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06C1F-6D02-FA11-F860-B05CFAC0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(Almost) Everything you need to know about authenticating to Azure.</a:t>
            </a:r>
          </a:p>
        </p:txBody>
      </p:sp>
    </p:spTree>
    <p:extLst>
      <p:ext uri="{BB962C8B-B14F-4D97-AF65-F5344CB8AC3E}">
        <p14:creationId xmlns:p14="http://schemas.microsoft.com/office/powerpoint/2010/main" val="401895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based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left your client secret in your source code… didn’t you?</a:t>
            </a:r>
          </a:p>
        </p:txBody>
      </p:sp>
    </p:spTree>
    <p:extLst>
      <p:ext uri="{BB962C8B-B14F-4D97-AF65-F5344CB8AC3E}">
        <p14:creationId xmlns:p14="http://schemas.microsoft.com/office/powerpoint/2010/main" val="1516325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F0838-6FDD-53A5-83F3-BB654876BF8A}"/>
              </a:ext>
            </a:extLst>
          </p:cNvPr>
          <p:cNvSpPr/>
          <p:nvPr/>
        </p:nvSpPr>
        <p:spPr>
          <a:xfrm>
            <a:off x="838200" y="1549061"/>
            <a:ext cx="10744200" cy="45723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look familiar?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EBDABB-7476-681C-FB1D-62F24DAAD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5848"/>
            <a:ext cx="10515600" cy="453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35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</p:spPr>
        <p:txBody>
          <a:bodyPr anchor="ctr">
            <a:normAutofit/>
          </a:bodyPr>
          <a:lstStyle/>
          <a:p>
            <a:r>
              <a:rPr lang="en-US" dirty="0"/>
              <a:t>Certificates - This is the 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5A883-4641-CF39-CFF3-C702ACC04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94666"/>
            <a:ext cx="10515600" cy="4495418"/>
          </a:xfrm>
          <a:prstGeom prst="rect">
            <a:avLst/>
          </a:prstGeom>
          <a:noFill/>
        </p:spPr>
      </p:pic>
      <p:pic>
        <p:nvPicPr>
          <p:cNvPr id="3" name="Picture 2" descr="A person wearing a helmet&#10;&#10;Description automatically generated with low confidence">
            <a:extLst>
              <a:ext uri="{FF2B5EF4-FFF2-40B4-BE49-F238E27FC236}">
                <a16:creationId xmlns:a16="http://schemas.microsoft.com/office/drawing/2014/main" id="{0DB3930E-2186-2FDB-7F6B-09A38F6E1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33" y="1594666"/>
            <a:ext cx="5229367" cy="294151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5222CA-8CFF-3B96-BA35-6829151A6AFC}"/>
              </a:ext>
            </a:extLst>
          </p:cNvPr>
          <p:cNvCxnSpPr>
            <a:cxnSpLocks/>
          </p:cNvCxnSpPr>
          <p:nvPr/>
        </p:nvCxnSpPr>
        <p:spPr>
          <a:xfrm flipH="1">
            <a:off x="3987800" y="3548418"/>
            <a:ext cx="2108200" cy="794982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197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</p:spPr>
        <p:txBody>
          <a:bodyPr anchor="ctr">
            <a:normAutofit/>
          </a:bodyPr>
          <a:lstStyle/>
          <a:p>
            <a:r>
              <a:rPr lang="en-US" dirty="0"/>
              <a:t>This is the way – why?</a:t>
            </a:r>
          </a:p>
        </p:txBody>
      </p:sp>
      <p:pic>
        <p:nvPicPr>
          <p:cNvPr id="5" name="Picture 4" descr="A picture containing human face, sky, outdoor, goggles&#10;&#10;Description automatically generated">
            <a:extLst>
              <a:ext uri="{FF2B5EF4-FFF2-40B4-BE49-F238E27FC236}">
                <a16:creationId xmlns:a16="http://schemas.microsoft.com/office/drawing/2014/main" id="{FB2859B5-AA8E-FCE4-93A8-D6BDB1544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303" y="1507787"/>
            <a:ext cx="4228478" cy="422847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FACE21-5BCE-54A7-411D-B141FCF73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30972"/>
            <a:ext cx="6960781" cy="4817675"/>
          </a:xfrm>
        </p:spPr>
        <p:txBody>
          <a:bodyPr>
            <a:normAutofit/>
          </a:bodyPr>
          <a:lstStyle/>
          <a:p>
            <a:r>
              <a:rPr lang="en-GB" dirty="0"/>
              <a:t>Certificate authentication provides an extra layer of security as it uses a public-private key pair to authenticate the application rather than a secret key, which can be stolen or compromised.</a:t>
            </a:r>
          </a:p>
          <a:p>
            <a:endParaRPr lang="en-GB" dirty="0"/>
          </a:p>
          <a:p>
            <a:r>
              <a:rPr lang="en-GB" dirty="0"/>
              <a:t>Certificates can be securely stored in Azure Key Vault or a computer certificate store, reducing the risk of exposure compared with storing client secrets in configuration files, scripts or databases.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262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</p:spPr>
        <p:txBody>
          <a:bodyPr anchor="ctr">
            <a:normAutofit/>
          </a:bodyPr>
          <a:lstStyle/>
          <a:p>
            <a:r>
              <a:rPr lang="en-US" dirty="0"/>
              <a:t>This is the way – why?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FACE21-5BCE-54A7-411D-B141FCF73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49" y="2174358"/>
            <a:ext cx="6581554" cy="4274289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Certificate authentication is compliant with industry security standards like FIPS 140-2, which is a requirement in many regulatory compliance frameworks.</a:t>
            </a:r>
          </a:p>
          <a:p>
            <a:endParaRPr lang="en-GB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Since certificates are stored securely on the server side and not transmitted over the network, there is a reduced risk of accidental exposure or leaks compared with using client secrets.</a:t>
            </a:r>
          </a:p>
        </p:txBody>
      </p:sp>
      <p:pic>
        <p:nvPicPr>
          <p:cNvPr id="3" name="Picture 2" descr="A picture containing mammal, statue, outdoor, ground&#10;&#10;Description automatically generated">
            <a:extLst>
              <a:ext uri="{FF2B5EF4-FFF2-40B4-BE49-F238E27FC236}">
                <a16:creationId xmlns:a16="http://schemas.microsoft.com/office/drawing/2014/main" id="{5FEE358B-779F-834C-2077-AB3F51E61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433" y="2506921"/>
            <a:ext cx="4258339" cy="23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79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F0838-6FDD-53A5-83F3-BB654876BF8A}"/>
              </a:ext>
            </a:extLst>
          </p:cNvPr>
          <p:cNvSpPr/>
          <p:nvPr/>
        </p:nvSpPr>
        <p:spPr>
          <a:xfrm>
            <a:off x="838200" y="1549061"/>
            <a:ext cx="10744200" cy="45723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certificate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461"/>
            <a:ext cx="10981267" cy="457233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AzureCertIntuneTesting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LocalMachine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validityPeriod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B5CEA8"/>
                </a:solidFill>
                <a:effectLst/>
                <a:latin typeface="CaskaydiaCove Nerd Font" panose="020B0509020204030204" pitchFamily="49" charset="0"/>
              </a:rPr>
              <a:t>24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b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</a:b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newCert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@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Subject           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"CN=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CertStoreLocation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	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"Cert:\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\My"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KeyExportPolicy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	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"Exportable"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KeySpec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        	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"Signature"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NotAfter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       	= (Get-Date).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AddMonths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(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($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validityPeriod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$Cert = New-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SelfSignedCertificate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@newCert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492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certificate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A4BB1B-26D6-5B2F-E0BB-E9FF05713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1" y="1939339"/>
            <a:ext cx="11850337" cy="446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50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F0838-6FDD-53A5-83F3-BB654876BF8A}"/>
              </a:ext>
            </a:extLst>
          </p:cNvPr>
          <p:cNvSpPr/>
          <p:nvPr/>
        </p:nvSpPr>
        <p:spPr>
          <a:xfrm>
            <a:off x="1168400" y="2666662"/>
            <a:ext cx="8593667" cy="29128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 the public key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6200" y="2750268"/>
            <a:ext cx="10007600" cy="3742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"C:\temp\certs"</a:t>
            </a:r>
            <a:endParaRPr lang="en-GB" sz="22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certExport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@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Cert     = $Cert</a:t>
            </a: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FilePath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.</a:t>
            </a:r>
            <a:r>
              <a:rPr lang="en-GB" sz="2200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cer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2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Export-Certificate @certExport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56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F0838-6FDD-53A5-83F3-BB654876BF8A}"/>
              </a:ext>
            </a:extLst>
          </p:cNvPr>
          <p:cNvSpPr/>
          <p:nvPr/>
        </p:nvSpPr>
        <p:spPr>
          <a:xfrm>
            <a:off x="59267" y="1930400"/>
            <a:ext cx="12073466" cy="45624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 the private key (danger)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8" y="2271069"/>
            <a:ext cx="12073466" cy="374260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"C:\temp\certs"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certThumbprint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Cert.Thumbprint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certPassword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Read-Host -Prompt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"Enter password for your certificate: "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-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AsSecureString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pfxExport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@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Cert         	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"Cert:\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\My\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certThumbprint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FilePath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  	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.</a:t>
            </a:r>
            <a:r>
              <a:rPr lang="en-GB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pfx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ChainOption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	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EndEntityCertOnly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NoProperties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	= 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$null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Password     	= 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certPassword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Export-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PfxCertificate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@pfxExport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8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 with the Certificate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143E59C-6078-B4CE-6824-13B585475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12"/>
            <a:ext cx="10515600" cy="4116151"/>
          </a:xfrm>
        </p:spPr>
        <p:txBody>
          <a:bodyPr/>
          <a:lstStyle/>
          <a:p>
            <a:r>
              <a:rPr lang="en-US" dirty="0"/>
              <a:t>Upload public portion to the app registration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787E3B-87FC-C545-DABA-EE324062C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82" y="2935061"/>
            <a:ext cx="11621235" cy="149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31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B68CD-CB12-32EF-1CFE-54C294C3E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Ben Reader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E5CAD-23FE-A4D7-B096-3334A7D79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Ben Whitmore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485DDC-10A4-A946-6EE8-700508002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@powers_hell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C71F19-CB0D-6056-8B2E-7670D5A913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 @byteben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280E57-51A9-979B-C838-5F016A209F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monkey, Patch My PC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177573-C298-FAF8-2140-0326B263D0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Handsome guy (20yrs ago), Patch My PC</a:t>
            </a:r>
          </a:p>
        </p:txBody>
      </p:sp>
      <p:pic>
        <p:nvPicPr>
          <p:cNvPr id="17" name="Picture 16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D6325788-95BD-231B-1C1F-CB98DC47F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594" y="5278347"/>
            <a:ext cx="514350" cy="457200"/>
          </a:xfrm>
          <a:prstGeom prst="rect">
            <a:avLst/>
          </a:prstGeom>
        </p:spPr>
      </p:pic>
      <p:pic>
        <p:nvPicPr>
          <p:cNvPr id="18" name="Picture 17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EC8A4FE7-F42A-5D6E-5813-97962B566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250" y="5278347"/>
            <a:ext cx="514350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C10A11-33CC-CEAB-97F0-234BE741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067" y="1579653"/>
            <a:ext cx="1727252" cy="26626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7FCE3C-30B9-76B7-E9E5-68FC69F90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696" y="1579653"/>
            <a:ext cx="1553222" cy="266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8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 with the Certificate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A4BB0A-A704-6B0F-34BB-6818F67A3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15" y="1679456"/>
            <a:ext cx="10448499" cy="487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87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Certificate with Azure Automation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B422BA-B1B4-E8C5-E221-732F2E875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20" y="1522608"/>
            <a:ext cx="9418880" cy="529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60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Certificate with Azure Automation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E443D6-7F87-0B4B-1F1F-7926CCAF6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60" y="1949630"/>
            <a:ext cx="9423504" cy="40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65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Certificate with Azure Automation &amp; Key Vault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34A8E-28A2-D566-D4C3-7C7A38637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78" y="1600980"/>
            <a:ext cx="11063578" cy="477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47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Certificate with Azure Automation &amp; Key Vault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A4B8C-D94F-4490-28D5-255EF513A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11" y="2043691"/>
            <a:ext cx="11109149" cy="385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41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9" y="412972"/>
            <a:ext cx="12192000" cy="792466"/>
          </a:xfrm>
        </p:spPr>
        <p:txBody>
          <a:bodyPr>
            <a:normAutofit fontScale="90000"/>
          </a:bodyPr>
          <a:lstStyle/>
          <a:p>
            <a:r>
              <a:rPr lang="en-US" dirty="0"/>
              <a:t>Why are you using certs in Azure Automation, Ben(s)?</a:t>
            </a:r>
          </a:p>
        </p:txBody>
      </p:sp>
      <p:pic>
        <p:nvPicPr>
          <p:cNvPr id="5" name="Picture 4" descr="A person in a suit reading a paper&#10;&#10;Description automatically generated with medium confidence">
            <a:extLst>
              <a:ext uri="{FF2B5EF4-FFF2-40B4-BE49-F238E27FC236}">
                <a16:creationId xmlns:a16="http://schemas.microsoft.com/office/drawing/2014/main" id="{521F8D70-0ADB-FEE8-7CF5-12A22F6E8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870" y="1791586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59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identities and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Galaxy brain time.</a:t>
            </a:r>
          </a:p>
        </p:txBody>
      </p:sp>
    </p:spTree>
    <p:extLst>
      <p:ext uri="{BB962C8B-B14F-4D97-AF65-F5344CB8AC3E}">
        <p14:creationId xmlns:p14="http://schemas.microsoft.com/office/powerpoint/2010/main" val="3767454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off with MSAL.PS.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your colleagues hate you by being smarter than them.</a:t>
            </a:r>
          </a:p>
        </p:txBody>
      </p:sp>
    </p:spTree>
    <p:extLst>
      <p:ext uri="{BB962C8B-B14F-4D97-AF65-F5344CB8AC3E}">
        <p14:creationId xmlns:p14="http://schemas.microsoft.com/office/powerpoint/2010/main" val="2881696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Authentication isn’t really that hard.</a:t>
            </a:r>
          </a:p>
          <a:p>
            <a:r>
              <a:rPr lang="en-US" dirty="0"/>
              <a:t>You are already using MFA – so we don’t need to remind you about that.</a:t>
            </a:r>
          </a:p>
          <a:p>
            <a:r>
              <a:rPr lang="en-US" dirty="0"/>
              <a:t>Certificates aren’t scary – use them for production workloads.</a:t>
            </a:r>
          </a:p>
          <a:p>
            <a:r>
              <a:rPr lang="en-US" dirty="0"/>
              <a:t>Managed Identities are cool – if you can, use them.</a:t>
            </a:r>
          </a:p>
          <a:p>
            <a:r>
              <a:rPr lang="en-US" dirty="0"/>
              <a:t>PowerShell makes all of this comically simple – learn it, love it, use it all the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382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781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D73D28-962F-8E43-5907-544A140D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 by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0A130-0D00-7790-26E9-044787E64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 joke by B1)</a:t>
            </a:r>
          </a:p>
        </p:txBody>
      </p:sp>
    </p:spTree>
    <p:extLst>
      <p:ext uri="{BB962C8B-B14F-4D97-AF65-F5344CB8AC3E}">
        <p14:creationId xmlns:p14="http://schemas.microsoft.com/office/powerpoint/2010/main" val="2279942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444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4686-E403-224A-570D-6AD1962F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7C443-A519-CA6C-F515-F098DE1D8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Authentication seems hard… Why?</a:t>
            </a:r>
          </a:p>
          <a:p>
            <a:r>
              <a:rPr lang="en-US" dirty="0"/>
              <a:t>What tools exist to make authentication… not seem hard?</a:t>
            </a:r>
          </a:p>
          <a:p>
            <a:r>
              <a:rPr lang="en-US" dirty="0"/>
              <a:t>Authentication + MFA</a:t>
            </a:r>
          </a:p>
          <a:p>
            <a:r>
              <a:rPr lang="en-US" dirty="0"/>
              <a:t>What the hell is an auth token?</a:t>
            </a:r>
          </a:p>
          <a:p>
            <a:r>
              <a:rPr lang="en-US" dirty="0"/>
              <a:t>HELP! My device doesn’t have a keyboard (Device Code Authentication)</a:t>
            </a:r>
          </a:p>
          <a:p>
            <a:r>
              <a:rPr lang="en-US" dirty="0"/>
              <a:t>Passwords are stupid – or how to learn to love client secrets…</a:t>
            </a:r>
          </a:p>
          <a:p>
            <a:r>
              <a:rPr lang="en-US" dirty="0"/>
              <a:t>Client secrets are stupid – stop being scared of certificates…</a:t>
            </a:r>
          </a:p>
          <a:p>
            <a:r>
              <a:rPr lang="en-US" dirty="0"/>
              <a:t>Credentials are stupid – just use managed identities!</a:t>
            </a:r>
          </a:p>
          <a:p>
            <a:r>
              <a:rPr lang="en-US" dirty="0"/>
              <a:t>Extra credit?????</a:t>
            </a:r>
          </a:p>
        </p:txBody>
      </p:sp>
    </p:spTree>
    <p:extLst>
      <p:ext uri="{BB962C8B-B14F-4D97-AF65-F5344CB8AC3E}">
        <p14:creationId xmlns:p14="http://schemas.microsoft.com/office/powerpoint/2010/main" val="269247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(raw dogging the internet)</a:t>
            </a:r>
          </a:p>
        </p:txBody>
      </p:sp>
    </p:spTree>
    <p:extLst>
      <p:ext uri="{BB962C8B-B14F-4D97-AF65-F5344CB8AC3E}">
        <p14:creationId xmlns:p14="http://schemas.microsoft.com/office/powerpoint/2010/main" val="2998567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</a:t>
            </a:r>
            <a:r>
              <a:rPr lang="en-US" dirty="0" err="1"/>
              <a:t>Reqs</a:t>
            </a:r>
            <a:r>
              <a:rPr lang="en-US" dirty="0"/>
              <a:t> to make our lives better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 Code // Windows Terminal.</a:t>
            </a:r>
          </a:p>
          <a:p>
            <a:r>
              <a:rPr lang="en-US" dirty="0"/>
              <a:t>PowerShell 5 ( or PowerShell 7 if you are cool – YOU ARE COOL).</a:t>
            </a:r>
          </a:p>
          <a:p>
            <a:r>
              <a:rPr lang="en-US" dirty="0"/>
              <a:t>MSAL.PS </a:t>
            </a:r>
          </a:p>
          <a:p>
            <a:pPr lvl="1"/>
            <a:r>
              <a:rPr lang="en-US" dirty="0"/>
              <a:t>“Install-Module MSAL.PS”</a:t>
            </a:r>
          </a:p>
          <a:p>
            <a:pPr lvl="1"/>
            <a:r>
              <a:rPr lang="en-US" dirty="0">
                <a:hlinkClick r:id="rId2"/>
              </a:rPr>
              <a:t>https://www.powershellgallery.com/packages/MSAL.PS</a:t>
            </a:r>
            <a:endParaRPr lang="en-US" dirty="0"/>
          </a:p>
          <a:p>
            <a:r>
              <a:rPr lang="en-US" dirty="0"/>
              <a:t>THAT’S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4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an auth token the MSAL.PS way.</a:t>
            </a:r>
          </a:p>
        </p:txBody>
      </p:sp>
    </p:spTree>
    <p:extLst>
      <p:ext uri="{BB962C8B-B14F-4D97-AF65-F5344CB8AC3E}">
        <p14:creationId xmlns:p14="http://schemas.microsoft.com/office/powerpoint/2010/main" val="90437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code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how to authenticate to Graph on your TV…?</a:t>
            </a:r>
          </a:p>
        </p:txBody>
      </p:sp>
    </p:spTree>
    <p:extLst>
      <p:ext uri="{BB962C8B-B14F-4D97-AF65-F5344CB8AC3E}">
        <p14:creationId xmlns:p14="http://schemas.microsoft.com/office/powerpoint/2010/main" val="244142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Non-Interactive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being paid to do busy work and make computers work for you… or something…</a:t>
            </a:r>
          </a:p>
        </p:txBody>
      </p:sp>
    </p:spTree>
    <p:extLst>
      <p:ext uri="{BB962C8B-B14F-4D97-AF65-F5344CB8AC3E}">
        <p14:creationId xmlns:p14="http://schemas.microsoft.com/office/powerpoint/2010/main" val="3443064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MS">
      <a:dk1>
        <a:sysClr val="windowText" lastClr="000000"/>
      </a:dk1>
      <a:lt1>
        <a:sysClr val="window" lastClr="FFFFFF"/>
      </a:lt1>
      <a:dk2>
        <a:srgbClr val="394385"/>
      </a:dk2>
      <a:lt2>
        <a:srgbClr val="E7E6E6"/>
      </a:lt2>
      <a:accent1>
        <a:srgbClr val="FF0000"/>
      </a:accent1>
      <a:accent2>
        <a:srgbClr val="036485"/>
      </a:accent2>
      <a:accent3>
        <a:srgbClr val="070385"/>
      </a:accent3>
      <a:accent4>
        <a:srgbClr val="710385"/>
      </a:accent4>
      <a:accent5>
        <a:srgbClr val="850310"/>
      </a:accent5>
      <a:accent6>
        <a:srgbClr val="69800A"/>
      </a:accent6>
      <a:hlink>
        <a:srgbClr val="A38637"/>
      </a:hlink>
      <a:folHlink>
        <a:srgbClr val="A386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8D53C12-7287-433D-BCED-4AFAE7BFC991}" vid="{15EB0590-B11D-4595-A9B7-205FD9E4DF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87FB9552CF40BFF026EAAC52FBCA" ma:contentTypeVersion="18" ma:contentTypeDescription="Create a new document." ma:contentTypeScope="" ma:versionID="1683e0f48315e88811cafb8ea3cf965d">
  <xsd:schema xmlns:xsd="http://www.w3.org/2001/XMLSchema" xmlns:xs="http://www.w3.org/2001/XMLSchema" xmlns:p="http://schemas.microsoft.com/office/2006/metadata/properties" xmlns:ns2="0f628621-369a-46c7-83bd-de17ca407533" xmlns:ns3="994c1987-0261-432a-b2ef-a9da39f1b5e2" targetNamespace="http://schemas.microsoft.com/office/2006/metadata/properties" ma:root="true" ma:fieldsID="a1218619feb0f8467992b34858ce2bdd" ns2:_="" ns3:_="">
    <xsd:import namespace="0f628621-369a-46c7-83bd-de17ca407533"/>
    <xsd:import namespace="994c1987-0261-432a-b2ef-a9da39f1b5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28621-369a-46c7-83bd-de17ca4075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3" nillable="true" ma:displayName="Taxonomy Catch All Column" ma:hidden="true" ma:list="{373337a8-41f0-47ae-895f-b179ccc8878d}" ma:internalName="TaxCatchAll" ma:showField="CatchAllData" ma:web="0f628621-369a-46c7-83bd-de17ca4075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c1987-0261-432a-b2ef-a9da39f1b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4f3eb32-8128-4a7e-868e-0456b78e6e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B99CDF-4DD1-4BCA-94A9-937C9978E9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3442F5-7313-42C3-80C5-060E65E825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628621-369a-46c7-83bd-de17ca407533"/>
    <ds:schemaRef ds:uri="994c1987-0261-432a-b2ef-a9da39f1b5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MMS2023atMOA</Template>
  <TotalTime>184</TotalTime>
  <Words>759</Words>
  <Application>Microsoft Macintosh PowerPoint</Application>
  <PresentationFormat>Widescreen</PresentationFormat>
  <Paragraphs>103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CaskaydiaCove Nerd Font</vt:lpstr>
      <vt:lpstr>Söhne</vt:lpstr>
      <vt:lpstr>Wingdings</vt:lpstr>
      <vt:lpstr>Office Theme</vt:lpstr>
      <vt:lpstr>POWERSHELL + MSAL</vt:lpstr>
      <vt:lpstr>PowerPoint Presentation</vt:lpstr>
      <vt:lpstr>Death by slides</vt:lpstr>
      <vt:lpstr>Summary time</vt:lpstr>
      <vt:lpstr>Basic authentication.</vt:lpstr>
      <vt:lpstr>Pre-Reqs to make our lives better</vt:lpstr>
      <vt:lpstr>Interactive authentication.</vt:lpstr>
      <vt:lpstr>Device code authentication.</vt:lpstr>
      <vt:lpstr>Non-Interactive Authentication.</vt:lpstr>
      <vt:lpstr>Certificate based authentication.</vt:lpstr>
      <vt:lpstr>Does this look familiar?</vt:lpstr>
      <vt:lpstr>Certificates - This is the way</vt:lpstr>
      <vt:lpstr>This is the way – why?</vt:lpstr>
      <vt:lpstr>This is the way – why?</vt:lpstr>
      <vt:lpstr>Create a certificate</vt:lpstr>
      <vt:lpstr>Create a certificate</vt:lpstr>
      <vt:lpstr>Export the public key</vt:lpstr>
      <vt:lpstr>Export the private key (danger)</vt:lpstr>
      <vt:lpstr>Connect with the Certificate</vt:lpstr>
      <vt:lpstr>Connect with the Certificate</vt:lpstr>
      <vt:lpstr>Certificate with Azure Automation</vt:lpstr>
      <vt:lpstr>Certificate with Azure Automation</vt:lpstr>
      <vt:lpstr>Certificate with Azure Automation &amp; Key Vault</vt:lpstr>
      <vt:lpstr>Certificate with Azure Automation &amp; Key Vault</vt:lpstr>
      <vt:lpstr>Why are you using certs in Azure Automation, Ben(s)?</vt:lpstr>
      <vt:lpstr>Managed identities and authentication.</vt:lpstr>
      <vt:lpstr>Showing off with MSAL.PS.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+ MSAL</dc:title>
  <dc:creator>Ben Reader</dc:creator>
  <cp:lastModifiedBy>Ben Whitmore</cp:lastModifiedBy>
  <cp:revision>11</cp:revision>
  <dcterms:created xsi:type="dcterms:W3CDTF">2023-04-08T07:31:56Z</dcterms:created>
  <dcterms:modified xsi:type="dcterms:W3CDTF">2023-04-29T05:21:35Z</dcterms:modified>
</cp:coreProperties>
</file>